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0" r:id="rId2"/>
    <p:sldMasterId id="2147483720" r:id="rId3"/>
  </p:sldMasterIdLst>
  <p:notesMasterIdLst>
    <p:notesMasterId r:id="rId22"/>
  </p:notesMasterIdLst>
  <p:sldIdLst>
    <p:sldId id="422" r:id="rId4"/>
    <p:sldId id="498" r:id="rId5"/>
    <p:sldId id="466" r:id="rId6"/>
    <p:sldId id="472" r:id="rId7"/>
    <p:sldId id="493" r:id="rId8"/>
    <p:sldId id="496" r:id="rId9"/>
    <p:sldId id="497" r:id="rId10"/>
    <p:sldId id="501" r:id="rId11"/>
    <p:sldId id="502" r:id="rId12"/>
    <p:sldId id="503" r:id="rId13"/>
    <p:sldId id="504" r:id="rId14"/>
    <p:sldId id="505" r:id="rId15"/>
    <p:sldId id="510" r:id="rId16"/>
    <p:sldId id="499" r:id="rId17"/>
    <p:sldId id="506" r:id="rId18"/>
    <p:sldId id="507" r:id="rId19"/>
    <p:sldId id="508" r:id="rId20"/>
    <p:sldId id="41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Λογαριασμός Microsoft" initials="ΛM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945893-C683-4415-9624-165C3CE3A4A5}" v="1" dt="2021-02-04T15:09:55.8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2" autoAdjust="0"/>
    <p:restoredTop sz="94622" autoAdjust="0"/>
  </p:normalViewPr>
  <p:slideViewPr>
    <p:cSldViewPr>
      <p:cViewPr varScale="1">
        <p:scale>
          <a:sx n="121" d="100"/>
          <a:sy n="121" d="100"/>
        </p:scale>
        <p:origin x="127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7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73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nified Schools Special Olympics Hellas" userId="bxv/akoHfArBvxQqjL05HUbGTo6DfdGXdgO4I3VBdW0=" providerId="None" clId="Web-{16945893-C683-4415-9624-165C3CE3A4A5}"/>
    <pc:docChg chg="delSld">
      <pc:chgData name="Unified Schools Special Olympics Hellas" userId="bxv/akoHfArBvxQqjL05HUbGTo6DfdGXdgO4I3VBdW0=" providerId="None" clId="Web-{16945893-C683-4415-9624-165C3CE3A4A5}" dt="2021-02-04T15:09:55.820" v="0"/>
      <pc:docMkLst>
        <pc:docMk/>
      </pc:docMkLst>
      <pc:sldChg chg="del">
        <pc:chgData name="Unified Schools Special Olympics Hellas" userId="bxv/akoHfArBvxQqjL05HUbGTo6DfdGXdgO4I3VBdW0=" providerId="None" clId="Web-{16945893-C683-4415-9624-165C3CE3A4A5}" dt="2021-02-04T15:09:55.820" v="0"/>
        <pc:sldMkLst>
          <pc:docMk/>
          <pc:sldMk cId="419871075" sldId="27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84CF2-26A2-407F-AC22-63103A8CFB4E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61AB6-ED34-4DCC-A2C8-CD6A0FE81B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535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13747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9804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2600179"/>
            <a:ext cx="7772176" cy="1361777"/>
          </a:xfrm>
        </p:spPr>
        <p:txBody>
          <a:bodyPr/>
          <a:lstStyle>
            <a:lvl1pPr algn="l">
              <a:defRPr sz="28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1099991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6341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711" y="2375297"/>
            <a:ext cx="3902273" cy="185737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141" y="2375297"/>
            <a:ext cx="3902273" cy="185737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4279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2246177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885765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2267025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906613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8217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1138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/ </a:t>
            </a:r>
            <a:r>
              <a:rPr lang="en-US" b="1" smtClean="0">
                <a:solidFill>
                  <a:srgbClr val="46473E"/>
                </a:solidFill>
                <a:latin typeface="Helvetica Neue"/>
                <a:cs typeface="Helvetica Neue"/>
              </a:rPr>
              <a:t>storyful.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3900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8384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ga-IE" noProof="0" smtClean="0">
                <a:sym typeface="Ubuntu Light" charset="0"/>
              </a:rPr>
              <a:t>Drag picture to placeholder or click icon to add</a:t>
            </a:r>
            <a:endParaRPr lang="en-US" noProof="0" smtClean="0">
              <a:sym typeface="Ubuntu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8978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2257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38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306037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08942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1564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9221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63002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67266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7099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044204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02676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5338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711" y="1741289"/>
            <a:ext cx="3902273" cy="446484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141" y="1741289"/>
            <a:ext cx="3902273" cy="446484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25100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16082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51594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9944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826519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1910081"/>
            <a:ext cx="5111130" cy="42156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910081"/>
            <a:ext cx="3008189" cy="4215684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17575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8F6C85-62F1-2E45-BAF4-9247EEFC730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917" y="221921"/>
            <a:ext cx="8791061" cy="6436217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ga-IE" noProof="0" smtClean="0">
                <a:sym typeface="Ubuntu" charset="0"/>
              </a:rPr>
              <a:t>Drag picture to placeholder or click icon to add</a:t>
            </a:r>
            <a:endParaRPr lang="en-US" noProof="0" smtClean="0">
              <a:sym typeface="Ubuntu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43" y="5084341"/>
            <a:ext cx="6875132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0743" y="5757637"/>
            <a:ext cx="6891759" cy="616450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158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1150622"/>
            <a:ext cx="7773293" cy="1470049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703" y="2973325"/>
            <a:ext cx="6400354" cy="1752451"/>
          </a:xfrm>
        </p:spPr>
        <p:txBody>
          <a:bodyPr/>
          <a:lstStyle>
            <a:lvl1pPr marL="0" indent="0" algn="l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ga-IE" smtClean="0"/>
              <a:t>Click to edit Master subtitle style</a:t>
            </a:r>
            <a:endParaRPr lang="en-US" dirty="0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1053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4513" y="1741488"/>
            <a:ext cx="791210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" charset="0"/>
              </a:rPr>
              <a:t>Click to edit Master text styles</a:t>
            </a:r>
          </a:p>
          <a:p>
            <a:pPr lvl="1"/>
            <a:r>
              <a:rPr lang="ga-IE" smtClean="0">
                <a:sym typeface="Ubuntu" charset="0"/>
              </a:rPr>
              <a:t>Second level</a:t>
            </a:r>
          </a:p>
          <a:p>
            <a:pPr lvl="2"/>
            <a:r>
              <a:rPr lang="ga-IE" smtClean="0">
                <a:sym typeface="Ubuntu" charset="0"/>
              </a:rPr>
              <a:t>Third level</a:t>
            </a:r>
          </a:p>
          <a:p>
            <a:pPr lvl="3"/>
            <a:r>
              <a:rPr lang="ga-IE" smtClean="0">
                <a:sym typeface="Ubuntu" charset="0"/>
              </a:rPr>
              <a:t>Fourth level</a:t>
            </a:r>
          </a:p>
          <a:p>
            <a:pPr lvl="4"/>
            <a:r>
              <a:rPr lang="ga-IE" smtClean="0">
                <a:sym typeface="Ubuntu" charset="0"/>
              </a:rPr>
              <a:t>Fifth level</a:t>
            </a:r>
            <a:endParaRPr lang="en-US" dirty="0">
              <a:sym typeface="Ubuntu Light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44513" y="366713"/>
            <a:ext cx="7051823" cy="104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 Light" charset="0"/>
              </a:rPr>
              <a:t>Click to edit Master title style</a:t>
            </a:r>
            <a:endParaRPr lang="en-US" dirty="0">
              <a:sym typeface="Ubuntu Light" charset="0"/>
            </a:endParaRPr>
          </a:p>
        </p:txBody>
      </p:sp>
      <p:sp>
        <p:nvSpPr>
          <p:cNvPr id="2052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554038" y="6470814"/>
            <a:ext cx="3498781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defTabSz="457200"/>
            <a:fld id="{F4B88F72-1EA4-FE40-A5CA-BD0111E6622B}" type="slidenum">
              <a:rPr lang="en-US" smtClean="0">
                <a:solidFill>
                  <a:srgbClr val="000000"/>
                </a:solidFill>
              </a:rPr>
              <a:pPr defTabSz="457200"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31923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600" spc="-100">
          <a:solidFill>
            <a:schemeClr val="tx1"/>
          </a:solidFill>
          <a:latin typeface="+mj-lt"/>
          <a:ea typeface="+mj-ea"/>
          <a:cs typeface="+mj-cs"/>
          <a:sym typeface="Ubuntu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9pPr>
    </p:titleStyle>
    <p:bodyStyle>
      <a:lvl1pPr marL="239713" indent="-239713" algn="l" rtl="0" eaLnBrk="1" fontAlgn="base" hangingPunct="1">
        <a:lnSpc>
          <a:spcPct val="110000"/>
        </a:lnSpc>
        <a:spcBef>
          <a:spcPts val="85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Ubuntu" charset="0"/>
        </a:defRPr>
      </a:lvl1pPr>
      <a:lvl2pPr marL="284163" indent="-284163" algn="l" rtl="0" eaLnBrk="1" fontAlgn="base" hangingPunct="1">
        <a:lnSpc>
          <a:spcPct val="110000"/>
        </a:lnSpc>
        <a:spcBef>
          <a:spcPts val="85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25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2pPr>
      <a:lvl3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3pPr>
      <a:lvl4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4pPr>
      <a:lvl5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5pPr>
      <a:lvl6pPr marL="857220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6pPr>
      <a:lvl7pPr marL="1178677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7pPr>
      <a:lvl8pPr marL="1500134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8pPr>
      <a:lvl9pPr marL="1821591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4513" y="2374900"/>
            <a:ext cx="79121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 Light" charset="0"/>
              </a:rPr>
              <a:t>Click to edit Master text styles</a:t>
            </a:r>
          </a:p>
          <a:p>
            <a:pPr lvl="1"/>
            <a:r>
              <a:rPr lang="ga-IE" smtClean="0">
                <a:sym typeface="Ubuntu Light" charset="0"/>
              </a:rPr>
              <a:t>Second level</a:t>
            </a:r>
          </a:p>
          <a:p>
            <a:pPr lvl="2"/>
            <a:r>
              <a:rPr lang="ga-IE" smtClean="0">
                <a:sym typeface="Ubuntu Light" charset="0"/>
              </a:rPr>
              <a:t>Third level</a:t>
            </a:r>
          </a:p>
          <a:p>
            <a:pPr lvl="3"/>
            <a:r>
              <a:rPr lang="ga-IE" smtClean="0">
                <a:sym typeface="Ubuntu Light" charset="0"/>
              </a:rPr>
              <a:t>Fourth level</a:t>
            </a:r>
          </a:p>
          <a:p>
            <a:pPr lvl="4"/>
            <a:r>
              <a:rPr lang="ga-IE" smtClean="0">
                <a:sym typeface="Ubuntu Light" charset="0"/>
              </a:rPr>
              <a:t>Fifth level</a:t>
            </a:r>
            <a:endParaRPr lang="en-US" dirty="0">
              <a:sym typeface="Ubuntu Light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44513" y="482600"/>
            <a:ext cx="7902575" cy="119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 Light" charset="0"/>
              </a:rPr>
              <a:t>Click to edit Master title style</a:t>
            </a:r>
            <a:endParaRPr lang="en-US" dirty="0">
              <a:sym typeface="Ubuntu Light" charset="0"/>
            </a:endParaRPr>
          </a:p>
        </p:txBody>
      </p:sp>
      <p:sp>
        <p:nvSpPr>
          <p:cNvPr id="1028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554037" y="6446156"/>
            <a:ext cx="3630637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 spc="2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defTabSz="457200"/>
            <a:fld id="{F4B88F72-1EA4-FE40-A5CA-BD0111E6622B}" type="slidenum">
              <a:rPr lang="en-US" smtClean="0">
                <a:solidFill>
                  <a:srgbClr val="46473E"/>
                </a:solidFill>
              </a:rPr>
              <a:pPr defTabSz="457200"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dirty="0">
              <a:solidFill>
                <a:srgbClr val="46473E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05413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900" spc="-100">
          <a:solidFill>
            <a:srgbClr val="FFFFFF"/>
          </a:solidFill>
          <a:latin typeface="+mj-lt"/>
          <a:ea typeface="+mj-ea"/>
          <a:cs typeface="+mj-cs"/>
          <a:sym typeface="Ubuntu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9pPr>
    </p:titleStyle>
    <p:bodyStyle>
      <a:lvl1pPr marL="239713" indent="-23971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1pPr>
      <a:lvl2pPr marL="522288" indent="-200025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2pPr>
      <a:lvl3pPr marL="803275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3pPr>
      <a:lvl4pPr marL="1123950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4pPr>
      <a:lvl5pPr marL="1446213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5pPr>
      <a:lvl6pPr marL="321457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6pPr>
      <a:lvl7pPr marL="642915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7pPr>
      <a:lvl8pPr marL="964372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8pPr>
      <a:lvl9pPr marL="1285829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10E0A-54D8-4B10-8A78-69E6664B8B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05B83-8769-4906-BAB9-5F757DBA15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86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unified foto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5"/>
          <a:stretch/>
        </p:blipFill>
        <p:spPr>
          <a:xfrm>
            <a:off x="0" y="1001798"/>
            <a:ext cx="9144000" cy="58362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486400" y="301841"/>
            <a:ext cx="3429000" cy="917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Ορθογώνιο 4"/>
          <p:cNvSpPr/>
          <p:nvPr/>
        </p:nvSpPr>
        <p:spPr>
          <a:xfrm>
            <a:off x="229914" y="1831870"/>
            <a:ext cx="8531772" cy="4036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2800" dirty="0" smtClean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Εκπαιδευτικό </a:t>
            </a:r>
            <a:r>
              <a:rPr lang="el-GR" sz="28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Πρόγραμμα </a:t>
            </a:r>
            <a:r>
              <a:rPr lang="en-US" sz="28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 Olympics Hellas</a:t>
            </a:r>
            <a:endParaRPr lang="el-GR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«Παίζουμε Μαζί. Μαθαίνουμε Μαζί</a:t>
            </a:r>
            <a:r>
              <a:rPr lang="en-US" sz="24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-“Play Unified: Learn Unified.”</a:t>
            </a:r>
            <a:endParaRPr lang="el-GR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l-GR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24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Εκπαιδευτικό Υλικό </a:t>
            </a:r>
            <a:endParaRPr lang="el-GR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l-GR" sz="20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ΕΡΓΑΣΤΗΡΙΑ ΔΕΞΙΟΤΗΤΩΝ 21+ | ΙΝΣΤΙΤΟΥΤΟ ΕΚΠΑΙΔΕΥΤΙΚΗΣ </a:t>
            </a:r>
            <a:r>
              <a:rPr lang="el-GR" sz="2000" dirty="0" smtClean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ΠΟΛΙΤΙΚΗΣ</a:t>
            </a:r>
            <a:endParaRPr lang="el-GR" sz="2000" dirty="0">
              <a:solidFill>
                <a:schemeClr val="bg1"/>
              </a:solidFill>
              <a:effectLst/>
              <a:latin typeface="Bahnschrift 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l-GR" sz="1600" dirty="0">
                <a:solidFill>
                  <a:schemeClr val="bg1"/>
                </a:solidFill>
              </a:rPr>
              <a:t>ΘΕΜΑΤΙΚΗ ΕΝΟΤΗΤΑ | Ενδιαφέρομαι και Ενεργώ - Κοινωνική Συναίσθηση και </a:t>
            </a:r>
            <a:r>
              <a:rPr lang="el-GR" sz="1600" dirty="0" smtClean="0">
                <a:solidFill>
                  <a:schemeClr val="bg1"/>
                </a:solidFill>
              </a:rPr>
              <a:t>Ευθύνη</a:t>
            </a:r>
          </a:p>
          <a:p>
            <a:pPr algn="ctr"/>
            <a:endParaRPr lang="el-GR" sz="1200" b="1" dirty="0">
              <a:solidFill>
                <a:schemeClr val="bg1"/>
              </a:solidFill>
            </a:endParaRPr>
          </a:p>
          <a:p>
            <a:pPr algn="ctr"/>
            <a:endParaRPr lang="el-GR" sz="1600" b="1" dirty="0" smtClean="0">
              <a:solidFill>
                <a:schemeClr val="bg1"/>
              </a:solidFill>
            </a:endParaRPr>
          </a:p>
          <a:p>
            <a:pPr algn="ctr"/>
            <a:r>
              <a:rPr lang="el-GR" sz="1600" b="1" smtClean="0">
                <a:solidFill>
                  <a:schemeClr val="bg1"/>
                </a:solidFill>
              </a:rPr>
              <a:t>ΕΔ2α</a:t>
            </a:r>
            <a:r>
              <a:rPr lang="el-GR" sz="1600" b="1" smtClean="0">
                <a:solidFill>
                  <a:schemeClr val="bg1"/>
                </a:solidFill>
              </a:rPr>
              <a:t>| </a:t>
            </a:r>
            <a:r>
              <a:rPr lang="el-GR" sz="1600" b="1" dirty="0" smtClean="0">
                <a:solidFill>
                  <a:schemeClr val="bg1"/>
                </a:solidFill>
              </a:rPr>
              <a:t>«Αναπηρία </a:t>
            </a:r>
            <a:r>
              <a:rPr lang="el-GR" sz="1600" b="1" dirty="0">
                <a:solidFill>
                  <a:schemeClr val="bg1"/>
                </a:solidFill>
              </a:rPr>
              <a:t>- Δόκιμη Ορολογία </a:t>
            </a:r>
            <a:r>
              <a:rPr lang="el-GR" sz="1600" b="1" dirty="0" smtClean="0">
                <a:solidFill>
                  <a:schemeClr val="bg1"/>
                </a:solidFill>
              </a:rPr>
              <a:t>– Κατηγορίες της Αναπηρίας»</a:t>
            </a:r>
            <a:endParaRPr lang="el-GR" sz="1600" b="1" dirty="0">
              <a:solidFill>
                <a:schemeClr val="bg1"/>
              </a:solidFill>
            </a:endParaRPr>
          </a:p>
          <a:p>
            <a:pPr algn="ctr"/>
            <a:endParaRPr lang="el-GR" b="1" dirty="0" smtClean="0">
              <a:solidFill>
                <a:schemeClr val="bg1"/>
              </a:solidFill>
            </a:endParaRPr>
          </a:p>
          <a:p>
            <a:pPr algn="ctr"/>
            <a:endParaRPr lang="el-GR" b="1" dirty="0">
              <a:solidFill>
                <a:schemeClr val="bg1"/>
              </a:solidFill>
            </a:endParaRPr>
          </a:p>
          <a:p>
            <a:pPr algn="r"/>
            <a:r>
              <a:rPr lang="el-GR" sz="1200" dirty="0">
                <a:solidFill>
                  <a:schemeClr val="bg1"/>
                </a:solidFill>
              </a:rPr>
              <a:t>	</a:t>
            </a:r>
            <a:r>
              <a:rPr lang="el-GR" sz="1200" dirty="0" smtClean="0">
                <a:solidFill>
                  <a:schemeClr val="bg1"/>
                </a:solidFill>
              </a:rPr>
              <a:t>			</a:t>
            </a:r>
          </a:p>
          <a:p>
            <a:pPr algn="r"/>
            <a:endParaRPr lang="el-GR" sz="1200" dirty="0" smtClean="0">
              <a:solidFill>
                <a:schemeClr val="bg1"/>
              </a:solidFill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4495800" y="5840224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l-GR" sz="1200" dirty="0">
                <a:solidFill>
                  <a:schemeClr val="bg1"/>
                </a:solidFill>
              </a:rPr>
              <a:t>Ναταλία </a:t>
            </a:r>
            <a:r>
              <a:rPr lang="el-GR" sz="1200" dirty="0" smtClean="0">
                <a:solidFill>
                  <a:schemeClr val="bg1"/>
                </a:solidFill>
              </a:rPr>
              <a:t>Ανδριανοπούλου, ΠΕ11</a:t>
            </a:r>
            <a:r>
              <a:rPr lang="en-US" sz="1200" dirty="0" smtClean="0">
                <a:solidFill>
                  <a:schemeClr val="bg1"/>
                </a:solidFill>
              </a:rPr>
              <a:t>.EAE</a:t>
            </a:r>
            <a:r>
              <a:rPr lang="el-GR" sz="1200" dirty="0" smtClean="0">
                <a:solidFill>
                  <a:schemeClr val="bg1"/>
                </a:solidFill>
              </a:rPr>
              <a:t> </a:t>
            </a:r>
            <a:endParaRPr lang="el-GR" sz="1200" dirty="0">
              <a:solidFill>
                <a:schemeClr val="bg1"/>
              </a:solidFill>
            </a:endParaRPr>
          </a:p>
          <a:p>
            <a:pPr algn="r"/>
            <a:r>
              <a:rPr lang="el-GR" sz="1200" dirty="0">
                <a:solidFill>
                  <a:schemeClr val="bg1"/>
                </a:solidFill>
              </a:rPr>
              <a:t>Κωνσταντίνος Μακρόπουλος, </a:t>
            </a:r>
            <a:r>
              <a:rPr lang="el-GR" sz="1200" dirty="0" smtClean="0">
                <a:solidFill>
                  <a:schemeClr val="bg1"/>
                </a:solidFill>
              </a:rPr>
              <a:t>ΠΕ11</a:t>
            </a:r>
            <a:r>
              <a:rPr lang="en-US" sz="1200" dirty="0" smtClean="0">
                <a:solidFill>
                  <a:schemeClr val="bg1"/>
                </a:solidFill>
              </a:rPr>
              <a:t>EAE</a:t>
            </a:r>
            <a:endParaRPr lang="el-GR" sz="1200" dirty="0">
              <a:solidFill>
                <a:schemeClr val="bg1"/>
              </a:solidFill>
            </a:endParaRPr>
          </a:p>
          <a:p>
            <a:pPr algn="r">
              <a:spcAft>
                <a:spcPts val="0"/>
              </a:spcAft>
            </a:pPr>
            <a:r>
              <a:rPr lang="el-GR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r>
              <a:rPr lang="el-GR" sz="11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Αθήνα</a:t>
            </a:r>
            <a:r>
              <a:rPr lang="el-GR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Ιούλιος 2023</a:t>
            </a:r>
          </a:p>
        </p:txBody>
      </p:sp>
    </p:spTree>
    <p:extLst>
      <p:ext uri="{BB962C8B-B14F-4D97-AF65-F5344CB8AC3E}">
        <p14:creationId xmlns:p14="http://schemas.microsoft.com/office/powerpoint/2010/main" val="268373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886700" cy="1325563"/>
          </a:xfrm>
        </p:spPr>
        <p:txBody>
          <a:bodyPr anchor="ctr"/>
          <a:lstStyle/>
          <a:p>
            <a:pPr algn="l"/>
            <a:r>
              <a:rPr lang="el-GR" sz="3200" b="1" dirty="0" smtClean="0"/>
              <a:t>Αισθητηριακή </a:t>
            </a:r>
            <a:r>
              <a:rPr lang="el-GR" sz="3200" b="1" dirty="0"/>
              <a:t>αναπηρία 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l-GR" sz="1800" dirty="0"/>
              <a:t>Η αισθητηριακή αναπηρία </a:t>
            </a:r>
            <a:r>
              <a:rPr lang="el-GR" sz="1800" dirty="0" smtClean="0"/>
              <a:t>επηρεάζει συνήθως την όραση και </a:t>
            </a:r>
            <a:r>
              <a:rPr lang="el-GR" sz="1800" dirty="0"/>
              <a:t>την </a:t>
            </a:r>
            <a:r>
              <a:rPr lang="el-GR" sz="1800" dirty="0" smtClean="0"/>
              <a:t>ακοή.</a:t>
            </a:r>
          </a:p>
          <a:p>
            <a:pPr marL="0" indent="0" algn="just">
              <a:buNone/>
            </a:pPr>
            <a:endParaRPr lang="el-GR" sz="1800" dirty="0" smtClean="0"/>
          </a:p>
          <a:p>
            <a:pPr algn="just">
              <a:lnSpc>
                <a:spcPct val="150000"/>
              </a:lnSpc>
            </a:pPr>
            <a:r>
              <a:rPr lang="el-GR" sz="1800" dirty="0"/>
              <a:t>Ανάλογα με τον τύπο και την έκταση της αισθητηριακής αναπηρίας, οι επιπτώσεις μπορεί να είναι ποικίλες. </a:t>
            </a:r>
            <a:r>
              <a:rPr lang="el-GR" sz="1800" dirty="0" smtClean="0"/>
              <a:t>Άτομα με </a:t>
            </a:r>
            <a:r>
              <a:rPr lang="el-GR" sz="1800" dirty="0"/>
              <a:t>αισθητηριακή αναπηρία μπορεί να αντιμετωπίζουν </a:t>
            </a:r>
            <a:r>
              <a:rPr lang="el-GR" sz="1800" dirty="0" smtClean="0"/>
              <a:t>δυσκολίες στην </a:t>
            </a:r>
            <a:r>
              <a:rPr lang="el-GR" sz="1800" dirty="0"/>
              <a:t>επικοινωνία, την κινητικότητα, την ανεξαρτησία, και την πρόσβαση σε πληροφορίες και υπηρεσίες.</a:t>
            </a:r>
          </a:p>
        </p:txBody>
      </p:sp>
      <p:pic>
        <p:nvPicPr>
          <p:cNvPr id="5" name="Θέση περιεχομένου 4"/>
          <p:cNvPicPr>
            <a:picLocks noGrp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14" b="-1025"/>
          <a:stretch/>
        </p:blipFill>
        <p:spPr bwMode="auto">
          <a:xfrm>
            <a:off x="4742592" y="2362200"/>
            <a:ext cx="4172808" cy="21411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64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26276"/>
            <a:ext cx="7886700" cy="1325563"/>
          </a:xfrm>
        </p:spPr>
        <p:txBody>
          <a:bodyPr anchor="ctr"/>
          <a:lstStyle/>
          <a:p>
            <a:pPr algn="l"/>
            <a:r>
              <a:rPr lang="el-GR" sz="2800" b="1" dirty="0" smtClean="0"/>
              <a:t>Νοητική Αναπηρία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l-GR" sz="1800" dirty="0"/>
              <a:t>Η νοητική αναπηρία </a:t>
            </a:r>
            <a:r>
              <a:rPr lang="el-GR" sz="1800" dirty="0" smtClean="0"/>
              <a:t>είναι μια </a:t>
            </a:r>
            <a:r>
              <a:rPr lang="el-GR" sz="1800" dirty="0"/>
              <a:t>κατάσταση όπου </a:t>
            </a:r>
            <a:r>
              <a:rPr lang="el-GR" sz="1800" dirty="0" smtClean="0"/>
              <a:t>το άτομο </a:t>
            </a:r>
            <a:r>
              <a:rPr lang="el-GR" sz="1800" dirty="0"/>
              <a:t>έχει περιορισμένη νοητική λειτουργία ή δυσκολίες στην ανάπτυξη νοητικών ικανοτήτων. </a:t>
            </a:r>
            <a:endParaRPr lang="el-GR" sz="1800" dirty="0" smtClean="0"/>
          </a:p>
          <a:p>
            <a:pPr algn="just"/>
            <a:r>
              <a:rPr lang="el-GR" sz="1800" dirty="0" smtClean="0"/>
              <a:t>Όπως: στην </a:t>
            </a:r>
            <a:r>
              <a:rPr lang="el-GR" sz="1800" dirty="0"/>
              <a:t>αντίληψη, την κατανόηση, τη μάθηση, τη μνήμη και την επίλυση προβλημάτων. </a:t>
            </a:r>
            <a:endParaRPr lang="el-GR" sz="1800" dirty="0" smtClean="0"/>
          </a:p>
          <a:p>
            <a:pPr algn="just"/>
            <a:r>
              <a:rPr lang="el-GR" sz="1800" dirty="0" smtClean="0"/>
              <a:t>Άτομα με </a:t>
            </a:r>
            <a:r>
              <a:rPr lang="el-GR" sz="1800" dirty="0"/>
              <a:t>νοητική αναπηρία </a:t>
            </a:r>
            <a:r>
              <a:rPr lang="el-GR" sz="1800" dirty="0" smtClean="0"/>
              <a:t>αντιμετωπίζουν δυσκολίες, </a:t>
            </a:r>
            <a:r>
              <a:rPr lang="el-GR" sz="1800" dirty="0"/>
              <a:t>στην εκπαίδευση, </a:t>
            </a:r>
            <a:r>
              <a:rPr lang="el-GR" sz="1800" dirty="0" smtClean="0"/>
              <a:t>την επαγγελματική απασχόληση </a:t>
            </a:r>
            <a:r>
              <a:rPr lang="el-GR" sz="1800" dirty="0"/>
              <a:t>και στην κοινωνική συμμετοχή.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73" y="1984004"/>
            <a:ext cx="2761727" cy="2816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98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81000" y="0"/>
            <a:ext cx="7886700" cy="1325563"/>
          </a:xfrm>
        </p:spPr>
        <p:txBody>
          <a:bodyPr anchor="ctr"/>
          <a:lstStyle/>
          <a:p>
            <a:pPr algn="l"/>
            <a:r>
              <a:rPr lang="el-GR" sz="2800" b="1" dirty="0" smtClean="0"/>
              <a:t>Νοητική Αναπηρία </a:t>
            </a:r>
            <a:r>
              <a:rPr lang="el-GR" sz="2400" dirty="0" smtClean="0"/>
              <a:t>(2)</a:t>
            </a:r>
            <a:endParaRPr lang="el-GR" sz="24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381000" y="12192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l-GR" sz="2000" dirty="0" smtClean="0"/>
              <a:t>Αίτια που την προκαλούν:</a:t>
            </a:r>
          </a:p>
          <a:p>
            <a:pPr algn="just">
              <a:buFont typeface="Wingdings" pitchFamily="2" charset="2"/>
              <a:buChar char="ü"/>
            </a:pPr>
            <a:r>
              <a:rPr lang="el-GR" sz="1800" dirty="0" smtClean="0"/>
              <a:t>Γενετικοί παράγοντες</a:t>
            </a:r>
          </a:p>
          <a:p>
            <a:pPr algn="just">
              <a:buFont typeface="Wingdings" pitchFamily="2" charset="2"/>
              <a:buChar char="ü"/>
            </a:pPr>
            <a:r>
              <a:rPr lang="el-GR" sz="1800" dirty="0" smtClean="0"/>
              <a:t>Τραυματισμοί του εγκεφάλου </a:t>
            </a:r>
          </a:p>
          <a:p>
            <a:pPr algn="just">
              <a:buFont typeface="Wingdings" pitchFamily="2" charset="2"/>
              <a:buChar char="ü"/>
            </a:pPr>
            <a:r>
              <a:rPr lang="el-GR" sz="1800" dirty="0"/>
              <a:t>Ν</a:t>
            </a:r>
            <a:r>
              <a:rPr lang="el-GR" sz="1800" dirty="0" smtClean="0"/>
              <a:t>αρκωτικές ουσίες </a:t>
            </a:r>
            <a:r>
              <a:rPr lang="el-GR" sz="1800" dirty="0"/>
              <a:t>κατά τη διάρκεια της </a:t>
            </a:r>
            <a:r>
              <a:rPr lang="el-GR" sz="1800" dirty="0" smtClean="0"/>
              <a:t>εγκυμοσύνης, κα</a:t>
            </a:r>
          </a:p>
          <a:p>
            <a:pPr marL="0" indent="0" algn="just">
              <a:buNone/>
            </a:pPr>
            <a:endParaRPr lang="el-GR" sz="1800" dirty="0" smtClean="0"/>
          </a:p>
          <a:p>
            <a:pPr marL="0" indent="0" algn="just">
              <a:buNone/>
            </a:pPr>
            <a:r>
              <a:rPr lang="el-GR" sz="1800" dirty="0"/>
              <a:t>Α</a:t>
            </a:r>
            <a:r>
              <a:rPr lang="el-GR" sz="1800" dirty="0" smtClean="0"/>
              <a:t>ναλόγως του βαθμού </a:t>
            </a:r>
            <a:r>
              <a:rPr lang="el-GR" sz="1800" dirty="0"/>
              <a:t>και </a:t>
            </a:r>
            <a:r>
              <a:rPr lang="el-GR" sz="1800" dirty="0" smtClean="0"/>
              <a:t>του τύπου </a:t>
            </a:r>
            <a:r>
              <a:rPr lang="el-GR" sz="1800" dirty="0"/>
              <a:t>της </a:t>
            </a:r>
            <a:r>
              <a:rPr lang="el-GR" sz="1800" dirty="0" smtClean="0"/>
              <a:t>αναπηρίας, μπορεί </a:t>
            </a:r>
            <a:r>
              <a:rPr lang="el-GR" sz="1800" dirty="0"/>
              <a:t>να χρειάζονται </a:t>
            </a:r>
            <a:r>
              <a:rPr lang="el-GR" sz="1800" dirty="0" smtClean="0"/>
              <a:t>υποστήριξη </a:t>
            </a:r>
            <a:r>
              <a:rPr lang="el-GR" sz="1800" dirty="0"/>
              <a:t>σε καθημερινές </a:t>
            </a:r>
            <a:r>
              <a:rPr lang="el-GR" sz="1800" dirty="0" smtClean="0"/>
              <a:t>δραστηριότητες</a:t>
            </a:r>
            <a:r>
              <a:rPr lang="el-GR" sz="1800" dirty="0"/>
              <a:t> </a:t>
            </a:r>
            <a:r>
              <a:rPr lang="el-GR" sz="1800" dirty="0" smtClean="0"/>
              <a:t>όπως:</a:t>
            </a:r>
            <a:endParaRPr lang="el-GR" sz="1800" dirty="0"/>
          </a:p>
          <a:p>
            <a:pPr algn="just">
              <a:buFont typeface="Wingdings" pitchFamily="2" charset="2"/>
              <a:buChar char="ü"/>
            </a:pPr>
            <a:r>
              <a:rPr lang="el-GR" sz="1800" dirty="0" smtClean="0"/>
              <a:t>Εκπαίδευση</a:t>
            </a:r>
          </a:p>
          <a:p>
            <a:pPr algn="just">
              <a:buFont typeface="Wingdings" pitchFamily="2" charset="2"/>
              <a:buChar char="ü"/>
            </a:pPr>
            <a:r>
              <a:rPr lang="el-GR" sz="1800" dirty="0"/>
              <a:t>Υ</a:t>
            </a:r>
            <a:r>
              <a:rPr lang="el-GR" sz="1800" dirty="0" smtClean="0"/>
              <a:t>πηρεσίες υγείας και απασχόλησης</a:t>
            </a:r>
          </a:p>
          <a:p>
            <a:pPr algn="just">
              <a:buFont typeface="Wingdings" pitchFamily="2" charset="2"/>
              <a:buChar char="ü"/>
            </a:pPr>
            <a:r>
              <a:rPr lang="el-GR" sz="1800" dirty="0" smtClean="0"/>
              <a:t>Διαπροσωπικές σχέσεις κα</a:t>
            </a:r>
            <a:endParaRPr lang="el-GR" sz="1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752600"/>
            <a:ext cx="2767824" cy="2822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67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7874"/>
          </a:xfrm>
        </p:spPr>
        <p:txBody>
          <a:bodyPr anchor="b"/>
          <a:lstStyle/>
          <a:p>
            <a:pPr algn="l"/>
            <a:r>
              <a:rPr lang="el-GR" sz="3600" b="1" dirty="0" smtClean="0"/>
              <a:t>Νοητική Αναπηρία</a:t>
            </a:r>
            <a:endParaRPr lang="el-GR" sz="36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l-GR" sz="2000" dirty="0">
                <a:solidFill>
                  <a:srgbClr val="FF0000"/>
                </a:solidFill>
              </a:rPr>
              <a:t>Πότε λέμε ότι κάποιος έχει Νοητική Αναπηρία;</a:t>
            </a:r>
          </a:p>
          <a:p>
            <a:pPr algn="just"/>
            <a:r>
              <a:rPr lang="el-GR" sz="2000" dirty="0">
                <a:solidFill>
                  <a:srgbClr val="FF0000"/>
                </a:solidFill>
              </a:rPr>
              <a:t>1</a:t>
            </a:r>
            <a:r>
              <a:rPr lang="el-GR" sz="2000" dirty="0"/>
              <a:t>. Νοητική Ικανότητα κάτω από τον μέσο όρο (σκορ κάτω από 70)</a:t>
            </a:r>
          </a:p>
          <a:p>
            <a:pPr algn="just"/>
            <a:r>
              <a:rPr lang="el-GR" sz="2000" dirty="0"/>
              <a:t>Τη Νοητική Ικανότητα -Δείκτη Νοημοσύνης (IQ)  τη μετράμε με κατάλληλα τεστ, τα οποία γίνονται σε Πιστοποιημένα Κέντρα από επιστήμονες διαφόρων ειδικοτήτων</a:t>
            </a:r>
          </a:p>
          <a:p>
            <a:pPr algn="just"/>
            <a:r>
              <a:rPr lang="el-GR" sz="2000" dirty="0">
                <a:solidFill>
                  <a:srgbClr val="FF0000"/>
                </a:solidFill>
              </a:rPr>
              <a:t>2</a:t>
            </a:r>
            <a:r>
              <a:rPr lang="el-GR" sz="2000" dirty="0"/>
              <a:t>. Μειωμένη ικανότητα προσαρμογής στις αντιληπτικές, μαθησιακές και κοινωνικές απαιτήσεις του περιβάλλοντος. </a:t>
            </a:r>
          </a:p>
          <a:p>
            <a:pPr algn="just"/>
            <a:r>
              <a:rPr lang="el-GR" sz="2000" dirty="0">
                <a:solidFill>
                  <a:srgbClr val="FF0000"/>
                </a:solidFill>
              </a:rPr>
              <a:t>3</a:t>
            </a:r>
            <a:r>
              <a:rPr lang="el-GR" sz="2000" dirty="0"/>
              <a:t>. Όλα αυτά που αναφέραμε πρέπει να έχουν εμφανιστεί κατά την περίοδο ανάπτυξης του ατόμου (από τη σύλληψη έως τα 18 έτη)</a:t>
            </a:r>
          </a:p>
          <a:p>
            <a:pPr algn="just"/>
            <a:endParaRPr lang="el-GR" sz="2000" dirty="0"/>
          </a:p>
          <a:p>
            <a:pPr algn="just"/>
            <a:r>
              <a:rPr lang="el-GR" sz="2000" dirty="0"/>
              <a:t>Ανάλογα με τον δείκτη νοημοσύνης, η αναπηρία διακρίνεται σε ήπια, μέτρια και σοβαρή.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72475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vivlio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r="5113" b="1055"/>
          <a:stretch/>
        </p:blipFill>
        <p:spPr>
          <a:xfrm>
            <a:off x="16436" y="413871"/>
            <a:ext cx="9144000" cy="6477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372707">
            <a:off x="99095" y="2835905"/>
            <a:ext cx="36742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6000" dirty="0" smtClean="0">
                <a:solidFill>
                  <a:srgbClr val="FF0000"/>
                </a:solidFill>
              </a:rPr>
              <a:t>Παίζουμε;</a:t>
            </a:r>
            <a:endParaRPr lang="el-GR" sz="6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799684">
            <a:off x="6468505" y="2383814"/>
            <a:ext cx="14670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QUIZ</a:t>
            </a:r>
            <a:endParaRPr lang="el-GR" sz="4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866721">
            <a:off x="6737870" y="3660998"/>
            <a:ext cx="1238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???</a:t>
            </a:r>
            <a:endParaRPr lang="el-GR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43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 smtClean="0">
                <a:solidFill>
                  <a:srgbClr val="FF0000"/>
                </a:solidFill>
              </a:rPr>
              <a:t>Ερώτηση 1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634353"/>
            <a:ext cx="4891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prstClr val="black"/>
                </a:solidFill>
              </a:rPr>
              <a:t>Ποιο από τα παρακάτω είναι σωστό;</a:t>
            </a:r>
            <a:endParaRPr lang="el-GR" sz="24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5214" y="2527491"/>
            <a:ext cx="4303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prstClr val="black"/>
                </a:solidFill>
              </a:rPr>
              <a:t>Α. Άτομο με ειδικές ανάγκες</a:t>
            </a:r>
            <a:endParaRPr lang="el-GR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5214" y="3826389"/>
            <a:ext cx="3398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prstClr val="black"/>
                </a:solidFill>
              </a:rPr>
              <a:t>Γ. Άτομο με Αναπηρία</a:t>
            </a:r>
            <a:endParaRPr lang="el-GR" sz="28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214" y="3144946"/>
            <a:ext cx="144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prstClr val="black"/>
                </a:solidFill>
              </a:rPr>
              <a:t>Β. ΑΜΕΑ</a:t>
            </a:r>
            <a:endParaRPr lang="el-GR" sz="2800" dirty="0">
              <a:solidFill>
                <a:prstClr val="black"/>
              </a:solidFill>
            </a:endParaRPr>
          </a:p>
        </p:txBody>
      </p:sp>
      <p:sp>
        <p:nvSpPr>
          <p:cNvPr id="12" name="Πολλαπλασιασμός 11"/>
          <p:cNvSpPr/>
          <p:nvPr/>
        </p:nvSpPr>
        <p:spPr>
          <a:xfrm>
            <a:off x="5049999" y="2511482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</a:endParaRPr>
          </a:p>
        </p:txBody>
      </p:sp>
      <p:sp>
        <p:nvSpPr>
          <p:cNvPr id="13" name="Πολλαπλασιασμός 12"/>
          <p:cNvSpPr/>
          <p:nvPr/>
        </p:nvSpPr>
        <p:spPr>
          <a:xfrm>
            <a:off x="2126376" y="3091441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</a:endParaRPr>
          </a:p>
        </p:txBody>
      </p:sp>
      <p:sp>
        <p:nvSpPr>
          <p:cNvPr id="14" name="Αστέρι 5 ακτινών 13"/>
          <p:cNvSpPr/>
          <p:nvPr/>
        </p:nvSpPr>
        <p:spPr>
          <a:xfrm>
            <a:off x="4123260" y="3862940"/>
            <a:ext cx="416780" cy="412827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</a:endParaRPr>
          </a:p>
        </p:txBody>
      </p:sp>
      <p:pic>
        <p:nvPicPr>
          <p:cNvPr id="15" name="Εικόνα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655257"/>
            <a:ext cx="2516400" cy="325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 smtClean="0">
                <a:solidFill>
                  <a:srgbClr val="FF0000"/>
                </a:solidFill>
              </a:rPr>
              <a:t>Ερώτηση 2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634353"/>
            <a:ext cx="4157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prstClr val="black"/>
                </a:solidFill>
              </a:rPr>
              <a:t>Πόσα είναι τα είδη αναπηρίας;</a:t>
            </a:r>
            <a:endParaRPr lang="el-GR" sz="24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5214" y="2527491"/>
            <a:ext cx="1234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prstClr val="black"/>
                </a:solidFill>
              </a:rPr>
              <a:t>Α. Δύο </a:t>
            </a:r>
            <a:endParaRPr lang="el-GR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842" y="3191162"/>
            <a:ext cx="1212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prstClr val="black"/>
                </a:solidFill>
              </a:rPr>
              <a:t>Β. Τρία</a:t>
            </a:r>
            <a:endParaRPr lang="el-GR" sz="28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3854834"/>
            <a:ext cx="4977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prstClr val="black"/>
                </a:solidFill>
              </a:rPr>
              <a:t>Γ. Δεν υπάρχουν είδη αναπηρίας</a:t>
            </a:r>
            <a:endParaRPr lang="el-GR" sz="2800" dirty="0">
              <a:solidFill>
                <a:prstClr val="black"/>
              </a:solidFill>
            </a:endParaRPr>
          </a:p>
        </p:txBody>
      </p:sp>
      <p:sp>
        <p:nvSpPr>
          <p:cNvPr id="12" name="Πολλαπλασιασμός 11"/>
          <p:cNvSpPr/>
          <p:nvPr/>
        </p:nvSpPr>
        <p:spPr>
          <a:xfrm>
            <a:off x="1739877" y="2450208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</a:endParaRPr>
          </a:p>
        </p:txBody>
      </p:sp>
      <p:sp>
        <p:nvSpPr>
          <p:cNvPr id="13" name="Πολλαπλασιασμός 12"/>
          <p:cNvSpPr/>
          <p:nvPr/>
        </p:nvSpPr>
        <p:spPr>
          <a:xfrm>
            <a:off x="5562600" y="3801329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</a:endParaRPr>
          </a:p>
        </p:txBody>
      </p:sp>
      <p:sp>
        <p:nvSpPr>
          <p:cNvPr id="14" name="Αστέρι 5 ακτινών 13"/>
          <p:cNvSpPr/>
          <p:nvPr/>
        </p:nvSpPr>
        <p:spPr>
          <a:xfrm>
            <a:off x="1959976" y="3199269"/>
            <a:ext cx="416780" cy="412827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</a:endParaRPr>
          </a:p>
        </p:txBody>
      </p:sp>
      <p:pic>
        <p:nvPicPr>
          <p:cNvPr id="15" name="Εικόνα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7459">
            <a:off x="5356948" y="1822417"/>
            <a:ext cx="3060503" cy="183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6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 smtClean="0">
                <a:solidFill>
                  <a:srgbClr val="FF0000"/>
                </a:solidFill>
              </a:rPr>
              <a:t>Ερώτηση 3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634353"/>
            <a:ext cx="3587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prstClr val="black"/>
                </a:solidFill>
              </a:rPr>
              <a:t>Η νοητική αναπηρία είναι;</a:t>
            </a:r>
            <a:endParaRPr lang="el-GR" sz="24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5214" y="2527491"/>
            <a:ext cx="2293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prstClr val="black"/>
                </a:solidFill>
              </a:rPr>
              <a:t>Α. Κατάσταση </a:t>
            </a:r>
            <a:endParaRPr lang="el-GR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3247" y="3191162"/>
            <a:ext cx="2012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prstClr val="black"/>
                </a:solidFill>
              </a:rPr>
              <a:t>Β. Αρρώστια</a:t>
            </a:r>
            <a:endParaRPr lang="el-GR" sz="28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3854834"/>
            <a:ext cx="1701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prstClr val="black"/>
                </a:solidFill>
              </a:rPr>
              <a:t>Γ. Πάθηση</a:t>
            </a:r>
            <a:endParaRPr lang="el-GR" sz="2800" dirty="0">
              <a:solidFill>
                <a:prstClr val="black"/>
              </a:solidFill>
            </a:endParaRPr>
          </a:p>
        </p:txBody>
      </p:sp>
      <p:sp>
        <p:nvSpPr>
          <p:cNvPr id="12" name="Πολλαπλασιασμός 11"/>
          <p:cNvSpPr/>
          <p:nvPr/>
        </p:nvSpPr>
        <p:spPr>
          <a:xfrm>
            <a:off x="2623016" y="3167069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</a:endParaRPr>
          </a:p>
        </p:txBody>
      </p:sp>
      <p:sp>
        <p:nvSpPr>
          <p:cNvPr id="13" name="Πολλαπλασιασμός 12"/>
          <p:cNvSpPr/>
          <p:nvPr/>
        </p:nvSpPr>
        <p:spPr>
          <a:xfrm>
            <a:off x="2514284" y="3818763"/>
            <a:ext cx="532897" cy="63022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</a:endParaRPr>
          </a:p>
        </p:txBody>
      </p:sp>
      <p:sp>
        <p:nvSpPr>
          <p:cNvPr id="14" name="Αστέρι 5 ακτινών 13"/>
          <p:cNvSpPr/>
          <p:nvPr/>
        </p:nvSpPr>
        <p:spPr>
          <a:xfrm>
            <a:off x="2984309" y="2527491"/>
            <a:ext cx="416780" cy="412827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prstClr val="white"/>
              </a:solidFill>
            </a:endParaRP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654" y="1447800"/>
            <a:ext cx="2897400" cy="374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7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" y="838200"/>
            <a:ext cx="9144000" cy="568835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1672877"/>
            <a:ext cx="7902575" cy="4853676"/>
          </a:xfrm>
        </p:spPr>
        <p:txBody>
          <a:bodyPr/>
          <a:lstStyle/>
          <a:p>
            <a:pPr algn="r"/>
            <a:r>
              <a:rPr lang="en-US" sz="4000" b="1" spc="100" dirty="0" smtClean="0"/>
              <a:t>If we’re </a:t>
            </a:r>
            <a:r>
              <a:rPr lang="en-US" sz="4400" b="1" spc="100" dirty="0" smtClean="0">
                <a:solidFill>
                  <a:srgbClr val="FFC000"/>
                </a:solidFill>
              </a:rPr>
              <a:t>unified</a:t>
            </a:r>
            <a:r>
              <a:rPr lang="en-US" sz="4000" b="1" spc="100" dirty="0" smtClean="0"/>
              <a:t>,</a:t>
            </a:r>
            <a:br>
              <a:rPr lang="en-US" sz="4000" b="1" spc="100" dirty="0" smtClean="0"/>
            </a:br>
            <a:r>
              <a:rPr lang="en-US" sz="4000" b="1" spc="100" dirty="0" smtClean="0"/>
              <a:t>there’s nothing we</a:t>
            </a:r>
            <a:br>
              <a:rPr lang="en-US" sz="4000" b="1" spc="100" dirty="0" smtClean="0"/>
            </a:br>
            <a:r>
              <a:rPr lang="en-US" sz="4000" b="1" spc="100" dirty="0" smtClean="0"/>
              <a:t>cannot do</a:t>
            </a:r>
            <a:br>
              <a:rPr lang="en-US" sz="4000" b="1" spc="100" dirty="0" smtClean="0"/>
            </a:br>
            <a:r>
              <a:rPr lang="en-US" sz="800" spc="100" dirty="0" smtClean="0"/>
              <a:t>Ray Nagin</a:t>
            </a:r>
            <a:br>
              <a:rPr lang="en-US" sz="800" spc="100" dirty="0" smtClean="0"/>
            </a:br>
            <a:r>
              <a:rPr lang="en-US" sz="800" spc="100" dirty="0" smtClean="0"/>
              <a:t/>
            </a:r>
            <a:br>
              <a:rPr lang="en-US" sz="800" spc="100" dirty="0" smtClean="0"/>
            </a:br>
            <a:r>
              <a:rPr lang="en-US" sz="800" spc="100" dirty="0" smtClean="0"/>
              <a:t/>
            </a:r>
            <a:br>
              <a:rPr lang="en-US" sz="800" spc="100" dirty="0" smtClean="0"/>
            </a:br>
            <a:r>
              <a:rPr lang="el-GR" sz="4000" b="1" spc="100" dirty="0" smtClean="0"/>
              <a:t>Όταν είμαστε </a:t>
            </a:r>
            <a:r>
              <a:rPr lang="el-GR" sz="4000" b="1" spc="100" dirty="0" smtClean="0">
                <a:solidFill>
                  <a:srgbClr val="FFC000"/>
                </a:solidFill>
              </a:rPr>
              <a:t>ενωμένοι</a:t>
            </a:r>
            <a:r>
              <a:rPr lang="el-GR" sz="4000" b="1" spc="100" dirty="0" smtClean="0"/>
              <a:t>, </a:t>
            </a:r>
            <a:br>
              <a:rPr lang="el-GR" sz="4000" b="1" spc="100" dirty="0" smtClean="0"/>
            </a:br>
            <a:r>
              <a:rPr lang="el-GR" sz="4000" b="1" spc="100" dirty="0" smtClean="0"/>
              <a:t>τίποτα δεν είναι ακατόρθωτο</a:t>
            </a:r>
            <a:r>
              <a:rPr lang="en-US" sz="4000" b="1" spc="100" dirty="0" smtClean="0"/>
              <a:t/>
            </a:r>
            <a:br>
              <a:rPr lang="en-US" sz="4000" b="1" spc="100" dirty="0" smtClean="0"/>
            </a:br>
            <a:r>
              <a:rPr lang="en-US" sz="800" spc="100" dirty="0" smtClean="0"/>
              <a:t/>
            </a:r>
            <a:br>
              <a:rPr lang="en-US" sz="800" spc="1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3200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1018061" y="3907672"/>
            <a:ext cx="3630637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900" kern="1200" spc="2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endParaRPr lang="en-US" sz="3600" dirty="0">
              <a:solidFill>
                <a:srgbClr val="FFFFFF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62155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Τι είναι για σας </a:t>
            </a:r>
            <a:r>
              <a:rPr lang="el-GR" dirty="0" smtClean="0">
                <a:solidFill>
                  <a:srgbClr val="FF0000"/>
                </a:solidFill>
              </a:rPr>
              <a:t>Αναπηρία</a:t>
            </a:r>
            <a:r>
              <a:rPr lang="el-GR" dirty="0" smtClean="0"/>
              <a:t>;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sz="2000" dirty="0" smtClean="0"/>
              <a:t>Συζητήστε στην τάξη</a:t>
            </a:r>
          </a:p>
          <a:p>
            <a:r>
              <a:rPr lang="el-GR" sz="2000" dirty="0"/>
              <a:t>γ</a:t>
            </a:r>
            <a:r>
              <a:rPr lang="el-GR" sz="2000" dirty="0" smtClean="0"/>
              <a:t>νώσεις, απόψεις, εμπειρίες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67158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l"/>
            <a:r>
              <a:rPr lang="el-GR" sz="3600" b="1" dirty="0" smtClean="0"/>
              <a:t>Ορισμός της </a:t>
            </a:r>
            <a:r>
              <a:rPr lang="el-GR" sz="3600" b="1" dirty="0" smtClean="0">
                <a:solidFill>
                  <a:srgbClr val="FF0000"/>
                </a:solidFill>
              </a:rPr>
              <a:t>Αναπηρίας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l-GR" sz="2400" dirty="0"/>
              <a:t>Η </a:t>
            </a:r>
            <a:r>
              <a:rPr lang="el-GR" sz="2400" b="1" dirty="0">
                <a:solidFill>
                  <a:srgbClr val="FF0000"/>
                </a:solidFill>
              </a:rPr>
              <a:t>αναπηρία</a:t>
            </a:r>
            <a:r>
              <a:rPr lang="el-GR" sz="2400" dirty="0"/>
              <a:t> ορίζεται ως μια </a:t>
            </a:r>
            <a:r>
              <a:rPr lang="el-GR" sz="2400" b="1" dirty="0"/>
              <a:t>κατάσταση</a:t>
            </a:r>
            <a:r>
              <a:rPr lang="el-GR" sz="2400" dirty="0"/>
              <a:t> ή περιορισμός που επηρεάζει τη σωματική, ψυχική, κοινωνική ή συναισθηματική ικανότητα ενός ατόμου και τον περιορίζει στο να εκτελεί κάποιες καθημερινές δραστηριότητες ή να συμμετέχει πλήρως στην κοινωνία. </a:t>
            </a:r>
            <a:endParaRPr lang="el-GR" sz="2400" dirty="0" smtClean="0"/>
          </a:p>
          <a:p>
            <a:pPr algn="just">
              <a:lnSpc>
                <a:spcPct val="150000"/>
              </a:lnSpc>
            </a:pPr>
            <a:r>
              <a:rPr lang="el-GR" sz="2400" dirty="0" smtClean="0"/>
              <a:t>Οι περιορισμοί αυτοί, μπορεί </a:t>
            </a:r>
            <a:r>
              <a:rPr lang="el-GR" sz="2400" dirty="0"/>
              <a:t>να είναι προσωρινοί, μόνιμοι, ή προοδευτικοί.</a:t>
            </a:r>
          </a:p>
        </p:txBody>
      </p:sp>
    </p:spTree>
    <p:extLst>
      <p:ext uri="{BB962C8B-B14F-4D97-AF65-F5344CB8AC3E}">
        <p14:creationId xmlns:p14="http://schemas.microsoft.com/office/powerpoint/2010/main" val="307774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l"/>
            <a:r>
              <a:rPr lang="el-GR" sz="3200" b="1" dirty="0" smtClean="0"/>
              <a:t>Αιτίες που την προκαλούν</a:t>
            </a:r>
            <a:endParaRPr lang="el-GR" sz="32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l-GR" sz="2400" dirty="0"/>
              <a:t>Η </a:t>
            </a:r>
            <a:r>
              <a:rPr lang="el-GR" sz="2400" b="1" dirty="0">
                <a:solidFill>
                  <a:srgbClr val="FF0000"/>
                </a:solidFill>
              </a:rPr>
              <a:t>αναπηρία</a:t>
            </a:r>
            <a:r>
              <a:rPr lang="el-GR" sz="2400" dirty="0"/>
              <a:t> μπορεί να προκληθεί από πολλούς παράγοντες, </a:t>
            </a:r>
            <a:r>
              <a:rPr lang="el-GR" sz="2400" dirty="0" smtClean="0"/>
              <a:t>όπως: τραυματισμούς</a:t>
            </a:r>
            <a:r>
              <a:rPr lang="el-GR" sz="2400" dirty="0"/>
              <a:t>, γενετικούς παράγοντες, αναπτυξιακές </a:t>
            </a:r>
            <a:r>
              <a:rPr lang="el-GR" sz="2400" dirty="0" smtClean="0"/>
              <a:t>διαταραχές </a:t>
            </a:r>
            <a:r>
              <a:rPr lang="el-GR" sz="2400" dirty="0"/>
              <a:t>ή γήρανση. </a:t>
            </a:r>
            <a:endParaRPr lang="el-GR" sz="2400" dirty="0" smtClean="0"/>
          </a:p>
          <a:p>
            <a:pPr algn="just">
              <a:lnSpc>
                <a:spcPct val="150000"/>
              </a:lnSpc>
            </a:pPr>
            <a:r>
              <a:rPr lang="el-GR" sz="2400" dirty="0" smtClean="0"/>
              <a:t>Οι περιορισμοί επηρεάσουν </a:t>
            </a:r>
            <a:r>
              <a:rPr lang="el-GR" sz="2400" dirty="0"/>
              <a:t>την κινητικότητα, την όραση, την ακοή, τις </a:t>
            </a:r>
            <a:r>
              <a:rPr lang="el-GR" sz="2400" dirty="0" smtClean="0"/>
              <a:t>λειτουργίες του </a:t>
            </a:r>
            <a:r>
              <a:rPr lang="el-GR" sz="2400" dirty="0"/>
              <a:t>νευρικού </a:t>
            </a:r>
            <a:r>
              <a:rPr lang="el-GR" sz="2400" dirty="0" smtClean="0"/>
              <a:t>συστήματος </a:t>
            </a:r>
            <a:r>
              <a:rPr lang="el-GR" sz="2400" dirty="0"/>
              <a:t>αλλά και τις ψυχοκοινωνικές δεξιότητες και τις προσωπικές λειτουργίες.</a:t>
            </a:r>
          </a:p>
        </p:txBody>
      </p:sp>
    </p:spTree>
    <p:extLst>
      <p:ext uri="{BB962C8B-B14F-4D97-AF65-F5344CB8AC3E}">
        <p14:creationId xmlns:p14="http://schemas.microsoft.com/office/powerpoint/2010/main" val="72646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 anchor="b"/>
          <a:lstStyle/>
          <a:p>
            <a:pPr algn="l"/>
            <a:r>
              <a:rPr lang="el-GR" sz="2800" b="1" dirty="0"/>
              <a:t>Είναι σημαντικό να σημειωθεί </a:t>
            </a:r>
            <a:r>
              <a:rPr lang="el-GR" sz="2800" b="1" dirty="0" smtClean="0"/>
              <a:t>ότι:</a:t>
            </a:r>
            <a:endParaRPr lang="el-GR" sz="40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l-GR" sz="2400" dirty="0" smtClean="0"/>
              <a:t>η </a:t>
            </a:r>
            <a:r>
              <a:rPr lang="el-GR" sz="2400" dirty="0"/>
              <a:t>αναπηρία </a:t>
            </a:r>
            <a:r>
              <a:rPr lang="el-GR" sz="2400" b="1" u="sng" dirty="0">
                <a:solidFill>
                  <a:srgbClr val="FF0000"/>
                </a:solidFill>
              </a:rPr>
              <a:t>δεν</a:t>
            </a:r>
            <a:r>
              <a:rPr lang="el-GR" sz="2400" dirty="0">
                <a:solidFill>
                  <a:srgbClr val="FF0000"/>
                </a:solidFill>
              </a:rPr>
              <a:t> </a:t>
            </a:r>
            <a:r>
              <a:rPr lang="el-GR" sz="2400" dirty="0"/>
              <a:t>ορίζει την αξία ενός </a:t>
            </a:r>
            <a:r>
              <a:rPr lang="el-GR" sz="2400" dirty="0" smtClean="0"/>
              <a:t>ατόμου!!!</a:t>
            </a:r>
          </a:p>
          <a:p>
            <a:pPr algn="just"/>
            <a:r>
              <a:rPr lang="el-GR" sz="2400" b="1" u="sng" dirty="0" smtClean="0">
                <a:solidFill>
                  <a:srgbClr val="FF0000"/>
                </a:solidFill>
              </a:rPr>
              <a:t>δεν</a:t>
            </a:r>
            <a:r>
              <a:rPr lang="el-GR" sz="2400" dirty="0" smtClean="0"/>
              <a:t> αποτελεί </a:t>
            </a:r>
            <a:r>
              <a:rPr lang="el-GR" sz="2400" dirty="0"/>
              <a:t>λόγο για διακρίσεις ή περιορισμούς στην πλήρη συμμετοχή του στην κοινωνία. </a:t>
            </a:r>
            <a:endParaRPr lang="el-GR" sz="2400" dirty="0" smtClean="0"/>
          </a:p>
          <a:p>
            <a:pPr algn="just"/>
            <a:r>
              <a:rPr lang="el-GR" sz="2400" dirty="0"/>
              <a:t>τ</a:t>
            </a:r>
            <a:r>
              <a:rPr lang="el-GR" sz="2400" dirty="0" smtClean="0"/>
              <a:t>α </a:t>
            </a:r>
            <a:r>
              <a:rPr lang="el-GR" sz="2400" dirty="0"/>
              <a:t>άτομα με αναπηρία </a:t>
            </a:r>
            <a:r>
              <a:rPr lang="el-GR" sz="2400" b="1" dirty="0"/>
              <a:t>έχουν το δικαίωμα </a:t>
            </a:r>
            <a:r>
              <a:rPr lang="el-GR" sz="2400" dirty="0"/>
              <a:t>να έχουν πρόσβαση στις ίδιες ευκαιρίες και </a:t>
            </a:r>
            <a:r>
              <a:rPr lang="el-GR" sz="2400" dirty="0" smtClean="0"/>
              <a:t>υπηρεσίες και να  </a:t>
            </a:r>
            <a:r>
              <a:rPr lang="el-GR" sz="2400" dirty="0"/>
              <a:t>έχουν </a:t>
            </a:r>
            <a:r>
              <a:rPr lang="el-GR" sz="2400" b="1" dirty="0"/>
              <a:t>ίσες ευκαιρίες και </a:t>
            </a:r>
            <a:r>
              <a:rPr lang="el-GR" sz="2400" b="1" dirty="0" smtClean="0"/>
              <a:t>δικαιώματα</a:t>
            </a:r>
            <a:r>
              <a:rPr lang="el-GR" sz="2400" dirty="0" smtClean="0"/>
              <a:t> </a:t>
            </a:r>
          </a:p>
          <a:p>
            <a:pPr algn="just"/>
            <a:r>
              <a:rPr lang="el-GR" sz="2400" dirty="0">
                <a:solidFill>
                  <a:srgbClr val="FF0000"/>
                </a:solidFill>
              </a:rPr>
              <a:t>Η</a:t>
            </a:r>
            <a:r>
              <a:rPr lang="el-GR" sz="2400" dirty="0" smtClean="0">
                <a:solidFill>
                  <a:srgbClr val="FF0000"/>
                </a:solidFill>
              </a:rPr>
              <a:t> Αναπηρία:</a:t>
            </a:r>
          </a:p>
          <a:p>
            <a:pPr algn="just"/>
            <a:r>
              <a:rPr lang="el-GR" sz="2400" dirty="0"/>
              <a:t>Δ</a:t>
            </a:r>
            <a:r>
              <a:rPr lang="el-GR" sz="2400" dirty="0" smtClean="0"/>
              <a:t>εν είναι αρρώστια.. </a:t>
            </a:r>
          </a:p>
          <a:p>
            <a:pPr algn="just"/>
            <a:r>
              <a:rPr lang="el-GR" sz="2400" dirty="0" smtClean="0"/>
              <a:t>Δεν περνάει με φαρμακευτική αγωγή..</a:t>
            </a:r>
          </a:p>
          <a:p>
            <a:pPr algn="just"/>
            <a:r>
              <a:rPr lang="el-GR" sz="2400" dirty="0" smtClean="0"/>
              <a:t>Δεν μεταδίδεται..</a:t>
            </a:r>
          </a:p>
        </p:txBody>
      </p:sp>
    </p:spTree>
    <p:extLst>
      <p:ext uri="{BB962C8B-B14F-4D97-AF65-F5344CB8AC3E}">
        <p14:creationId xmlns:p14="http://schemas.microsoft.com/office/powerpoint/2010/main" val="382759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l-GR" sz="3200" b="1" dirty="0">
                <a:solidFill>
                  <a:prstClr val="black"/>
                </a:solidFill>
              </a:rPr>
              <a:t>Τι είναι σωστό να λέμε</a:t>
            </a:r>
            <a:r>
              <a:rPr lang="el-GR" sz="3200" b="1" dirty="0" smtClean="0">
                <a:solidFill>
                  <a:prstClr val="black"/>
                </a:solidFill>
              </a:rPr>
              <a:t>;</a:t>
            </a:r>
            <a:r>
              <a:rPr lang="el-GR" b="1" dirty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l-GR" b="1" dirty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l-GR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13DFFEE-C348-41E1-B7AB-695EB67A8F55}"/>
              </a:ext>
            </a:extLst>
          </p:cNvPr>
          <p:cNvSpPr txBox="1"/>
          <p:nvPr/>
        </p:nvSpPr>
        <p:spPr>
          <a:xfrm>
            <a:off x="533400" y="1509138"/>
            <a:ext cx="8458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3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Ειδικές Ανάγκες;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3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Ειδικές Ικανότητες;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3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Ιδιαίτερες Ικανότητες;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3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ΑΜΕΑ ή </a:t>
            </a:r>
            <a:r>
              <a:rPr lang="el-GR" sz="3200" dirty="0" smtClean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Α</a:t>
            </a:r>
            <a:r>
              <a:rPr lang="el-GR" sz="3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με</a:t>
            </a:r>
            <a:r>
              <a:rPr lang="el-GR" sz="3200" dirty="0" smtClean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Α</a:t>
            </a:r>
            <a:endParaRPr lang="el-GR" sz="3200" dirty="0">
              <a:solidFill>
                <a:srgbClr val="FF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l-GR" sz="3200" dirty="0" smtClean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238339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55" y="1033162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04800" y="79528"/>
            <a:ext cx="7886700" cy="1325563"/>
          </a:xfrm>
        </p:spPr>
        <p:txBody>
          <a:bodyPr anchor="ctr"/>
          <a:lstStyle/>
          <a:p>
            <a:pPr algn="l"/>
            <a:r>
              <a:rPr lang="el-GR" sz="3200" b="1" dirty="0" smtClean="0"/>
              <a:t>ΑΜΕΑ ή </a:t>
            </a:r>
            <a:r>
              <a:rPr lang="el-GR" sz="3200" b="1" dirty="0" smtClean="0">
                <a:solidFill>
                  <a:srgbClr val="FF0000"/>
                </a:solidFill>
              </a:rPr>
              <a:t>Α</a:t>
            </a:r>
            <a:r>
              <a:rPr lang="el-GR" sz="3200" b="1" dirty="0" smtClean="0"/>
              <a:t>με</a:t>
            </a:r>
            <a:r>
              <a:rPr lang="el-GR" sz="3200" b="1" dirty="0" smtClean="0">
                <a:solidFill>
                  <a:srgbClr val="FF0000"/>
                </a:solidFill>
              </a:rPr>
              <a:t>Α ;;</a:t>
            </a:r>
            <a:endParaRPr lang="el-GR" sz="3200" b="1" dirty="0">
              <a:solidFill>
                <a:srgbClr val="FF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39160" y="2358725"/>
            <a:ext cx="7886700" cy="2746375"/>
          </a:xfrm>
        </p:spPr>
        <p:txBody>
          <a:bodyPr/>
          <a:lstStyle/>
          <a:p>
            <a:r>
              <a:rPr lang="el-GR" dirty="0" smtClean="0"/>
              <a:t>ΑΜΕΑ = ΑΤΟΜΟ ΜΕ ΕΙΔΙΚΕΣ ΑΝΑΓΚΕΣ</a:t>
            </a:r>
          </a:p>
          <a:p>
            <a:pPr marL="0" indent="0">
              <a:buNone/>
            </a:pPr>
            <a:endParaRPr lang="el-GR" dirty="0">
              <a:ea typeface="+mj-ea"/>
              <a:cs typeface="+mj-cs"/>
            </a:endParaRPr>
          </a:p>
          <a:p>
            <a:r>
              <a:rPr lang="el-GR" dirty="0" smtClean="0">
                <a:solidFill>
                  <a:srgbClr val="FF0000"/>
                </a:solidFill>
                <a:ea typeface="+mj-ea"/>
                <a:cs typeface="+mj-cs"/>
              </a:rPr>
              <a:t>Α</a:t>
            </a:r>
            <a:r>
              <a:rPr lang="el-GR" dirty="0" smtClean="0">
                <a:solidFill>
                  <a:prstClr val="black"/>
                </a:solidFill>
                <a:ea typeface="+mj-ea"/>
                <a:cs typeface="+mj-cs"/>
              </a:rPr>
              <a:t>με</a:t>
            </a:r>
            <a:r>
              <a:rPr lang="el-GR" dirty="0" smtClean="0">
                <a:solidFill>
                  <a:srgbClr val="FF0000"/>
                </a:solidFill>
                <a:ea typeface="+mj-ea"/>
                <a:cs typeface="+mj-cs"/>
              </a:rPr>
              <a:t>Α </a:t>
            </a:r>
            <a:r>
              <a:rPr lang="el-GR" dirty="0" smtClean="0">
                <a:ea typeface="+mj-ea"/>
                <a:cs typeface="+mj-cs"/>
              </a:rPr>
              <a:t>=</a:t>
            </a:r>
            <a:r>
              <a:rPr lang="el-GR" dirty="0" smtClean="0">
                <a:solidFill>
                  <a:srgbClr val="FF0000"/>
                </a:solidFill>
                <a:ea typeface="+mj-ea"/>
                <a:cs typeface="+mj-cs"/>
              </a:rPr>
              <a:t> Άτομο </a:t>
            </a:r>
            <a:r>
              <a:rPr lang="el-GR" dirty="0" smtClean="0">
                <a:ea typeface="+mj-ea"/>
                <a:cs typeface="+mj-cs"/>
              </a:rPr>
              <a:t>με</a:t>
            </a:r>
            <a:r>
              <a:rPr lang="el-GR" dirty="0" smtClean="0">
                <a:solidFill>
                  <a:srgbClr val="FF0000"/>
                </a:solidFill>
                <a:ea typeface="+mj-ea"/>
                <a:cs typeface="+mj-cs"/>
              </a:rPr>
              <a:t> Αναπηρία</a:t>
            </a:r>
          </a:p>
          <a:p>
            <a:endParaRPr lang="el-GR" dirty="0">
              <a:solidFill>
                <a:srgbClr val="FF0000"/>
              </a:solidFill>
              <a:ea typeface="+mj-ea"/>
              <a:cs typeface="+mj-cs"/>
            </a:endParaRPr>
          </a:p>
          <a:p>
            <a:r>
              <a:rPr lang="el-GR" dirty="0" smtClean="0">
                <a:ea typeface="+mj-ea"/>
                <a:cs typeface="+mj-cs"/>
              </a:rPr>
              <a:t>Η λέξη </a:t>
            </a:r>
            <a:r>
              <a:rPr lang="el-GR" i="1" dirty="0" smtClean="0">
                <a:ea typeface="+mj-ea"/>
                <a:cs typeface="+mj-cs"/>
              </a:rPr>
              <a:t>«αναπηρία» </a:t>
            </a:r>
            <a:r>
              <a:rPr lang="el-GR" dirty="0" smtClean="0">
                <a:solidFill>
                  <a:srgbClr val="FF0000"/>
                </a:solidFill>
                <a:ea typeface="+mj-ea"/>
                <a:cs typeface="+mj-cs"/>
              </a:rPr>
              <a:t>ΔΕΝ </a:t>
            </a:r>
            <a:r>
              <a:rPr lang="el-GR" dirty="0" smtClean="0">
                <a:ea typeface="+mj-ea"/>
                <a:cs typeface="+mj-cs"/>
              </a:rPr>
              <a:t>είναι ένοχη, προτιμούμε να τη χρησιμοποιούμε!!!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3266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2400" cy="1362075"/>
          </a:xfrm>
        </p:spPr>
        <p:txBody>
          <a:bodyPr anchor="ctr"/>
          <a:lstStyle/>
          <a:p>
            <a:pPr algn="ctr"/>
            <a:r>
              <a:rPr lang="el-GR" kern="0" cap="none" dirty="0" smtClean="0">
                <a:solidFill>
                  <a:srgbClr val="2E74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  <a:ea typeface="Times New Roman"/>
                <a:cs typeface="Times New Roman"/>
              </a:rPr>
              <a:t>Κατηγορίες της Αναπηρίας </a:t>
            </a:r>
            <a:endParaRPr lang="el-GR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743200"/>
            <a:ext cx="2206625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89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-3887"/>
            <a:ext cx="7886700" cy="1325563"/>
          </a:xfrm>
        </p:spPr>
        <p:txBody>
          <a:bodyPr anchor="ctr"/>
          <a:lstStyle/>
          <a:p>
            <a:pPr algn="l"/>
            <a:r>
              <a:rPr lang="el-GR" sz="2800" b="1" dirty="0" smtClean="0"/>
              <a:t>Κινητική Αναπηρία</a:t>
            </a:r>
            <a:endParaRPr lang="el-GR" sz="2800" b="1" dirty="0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/>
          <a:p>
            <a:pPr algn="just"/>
            <a:r>
              <a:rPr lang="el-GR" sz="1800" dirty="0"/>
              <a:t>Η κινητική αναπηρία είναι μια κατάσταση </a:t>
            </a:r>
            <a:r>
              <a:rPr lang="el-GR" sz="1600" i="1" u="sng" dirty="0" smtClean="0"/>
              <a:t>(εκ γενετής ή επίκτητη</a:t>
            </a:r>
            <a:r>
              <a:rPr lang="el-GR" sz="1600" b="1" i="1" dirty="0" smtClean="0"/>
              <a:t>) </a:t>
            </a:r>
            <a:r>
              <a:rPr lang="el-GR" sz="1800" dirty="0" smtClean="0"/>
              <a:t>που </a:t>
            </a:r>
            <a:r>
              <a:rPr lang="el-GR" sz="1800" dirty="0"/>
              <a:t>επηρεάζει την κινητικότητα και την </a:t>
            </a:r>
            <a:r>
              <a:rPr lang="el-GR" sz="1800" dirty="0" smtClean="0"/>
              <a:t>ενός </a:t>
            </a:r>
            <a:r>
              <a:rPr lang="el-GR" sz="1800" dirty="0"/>
              <a:t>ατόμου. Μπορεί να οφείλεται σε </a:t>
            </a:r>
            <a:r>
              <a:rPr lang="el-GR" sz="1800" dirty="0" smtClean="0"/>
              <a:t>τραυματισμούς, ασθένειες</a:t>
            </a:r>
            <a:r>
              <a:rPr lang="el-GR" sz="1800" dirty="0"/>
              <a:t>, γενετικούς παράγοντες, αναπτυξιακές διαταραχές ή γήρανση</a:t>
            </a:r>
            <a:r>
              <a:rPr lang="el-GR" sz="1800" dirty="0" smtClean="0"/>
              <a:t>.</a:t>
            </a:r>
          </a:p>
          <a:p>
            <a:pPr marL="0" indent="0" algn="just">
              <a:buNone/>
            </a:pPr>
            <a:endParaRPr lang="el-GR" sz="1800" dirty="0" smtClean="0"/>
          </a:p>
          <a:p>
            <a:pPr algn="just"/>
            <a:r>
              <a:rPr lang="el-GR" sz="1800" dirty="0"/>
              <a:t>Ανάλογα με τον βαθμό και τη φύση της αναπηρίας, μπορεί να επηρεάζονται η ικανότητα περπατήματος, η ισορροπία, η κινητικότητα των άνω και κάτω άκρων, και άλλες κινητικές λειτουργίες.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057400"/>
            <a:ext cx="3623191" cy="241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93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dy White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90B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E9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Body White copy">
      <a:majorFont>
        <a:latin typeface="Ubuntu Light"/>
        <a:ea typeface="ヒラギノ角ゴ ProN W3"/>
        <a:cs typeface="ヒラギノ角ゴ ProN W3"/>
      </a:majorFont>
      <a:minorFont>
        <a:latin typeface="Ubuntu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ody White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O_AP_Presentation">
  <a:themeElements>
    <a:clrScheme name="Special Olympics">
      <a:dk1>
        <a:srgbClr val="46473E"/>
      </a:dk1>
      <a:lt1>
        <a:srgbClr val="FFFFFF"/>
      </a:lt1>
      <a:dk2>
        <a:srgbClr val="000000"/>
      </a:dk2>
      <a:lt2>
        <a:srgbClr val="808080"/>
      </a:lt2>
      <a:accent1>
        <a:srgbClr val="CD0920"/>
      </a:accent1>
      <a:accent2>
        <a:srgbClr val="DF6521"/>
      </a:accent2>
      <a:accent3>
        <a:srgbClr val="E78E23"/>
      </a:accent3>
      <a:accent4>
        <a:srgbClr val="000000"/>
      </a:accent4>
      <a:accent5>
        <a:srgbClr val="900D69"/>
      </a:accent5>
      <a:accent6>
        <a:srgbClr val="005193"/>
      </a:accent6>
      <a:hlink>
        <a:srgbClr val="3C97B8"/>
      </a:hlink>
      <a:folHlink>
        <a:srgbClr val="00577A"/>
      </a:folHlink>
    </a:clrScheme>
    <a:fontScheme name="Title">
      <a:majorFont>
        <a:latin typeface="Ubuntu Light"/>
        <a:ea typeface="ヒラギノ角ゴ ProN W3"/>
        <a:cs typeface="ヒラギノ角ゴ ProN W3"/>
      </a:majorFont>
      <a:minorFont>
        <a:latin typeface="Ubuntu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12767</TotalTime>
  <Words>709</Words>
  <Application>Microsoft Office PowerPoint</Application>
  <PresentationFormat>Προβολή στην οθόνη (4:3)</PresentationFormat>
  <Paragraphs>94</Paragraphs>
  <Slides>18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12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18</vt:i4>
      </vt:variant>
    </vt:vector>
  </HeadingPairs>
  <TitlesOfParts>
    <vt:vector size="33" baseType="lpstr">
      <vt:lpstr>MS PGothic</vt:lpstr>
      <vt:lpstr>Arial</vt:lpstr>
      <vt:lpstr>Bahnschrift Light Condensed</vt:lpstr>
      <vt:lpstr>Calibri</vt:lpstr>
      <vt:lpstr>Calibri Light</vt:lpstr>
      <vt:lpstr>Gill Sans</vt:lpstr>
      <vt:lpstr>Helvetica Neue</vt:lpstr>
      <vt:lpstr>Times New Roman</vt:lpstr>
      <vt:lpstr>Ubuntu</vt:lpstr>
      <vt:lpstr>Ubuntu Light</vt:lpstr>
      <vt:lpstr>Wingdings</vt:lpstr>
      <vt:lpstr>ヒラギノ角ゴ ProN W3</vt:lpstr>
      <vt:lpstr>Body White copy</vt:lpstr>
      <vt:lpstr>SO_AP_Presentation</vt:lpstr>
      <vt:lpstr>Θέμα του Office</vt:lpstr>
      <vt:lpstr>Παρουσίαση του PowerPoint</vt:lpstr>
      <vt:lpstr>Τι είναι για σας Αναπηρία;</vt:lpstr>
      <vt:lpstr>Ορισμός της Αναπηρίας</vt:lpstr>
      <vt:lpstr>Αιτίες που την προκαλούν</vt:lpstr>
      <vt:lpstr>Είναι σημαντικό να σημειωθεί ότι:</vt:lpstr>
      <vt:lpstr>Τι είναι σωστό να λέμε; </vt:lpstr>
      <vt:lpstr>ΑΜΕΑ ή ΑμεΑ ;;</vt:lpstr>
      <vt:lpstr>Κατηγορίες της Αναπηρίας </vt:lpstr>
      <vt:lpstr>Κινητική Αναπηρία</vt:lpstr>
      <vt:lpstr>Αισθητηριακή αναπηρία </vt:lpstr>
      <vt:lpstr>Νοητική Αναπηρία</vt:lpstr>
      <vt:lpstr>Νοητική Αναπηρία (2)</vt:lpstr>
      <vt:lpstr>Νοητική Αναπηρία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If we’re unified, there’s nothing we cannot do Ray Nagin   Όταν είμαστε ενωμένοι,  τίποτα δεν είναι ακατόρθωτο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SOH Volunteers</dc:creator>
  <cp:lastModifiedBy>Λογαριασμός Microsoft</cp:lastModifiedBy>
  <cp:revision>558</cp:revision>
  <dcterms:created xsi:type="dcterms:W3CDTF">2006-08-16T00:00:00Z</dcterms:created>
  <dcterms:modified xsi:type="dcterms:W3CDTF">2025-07-16T08:07:45Z</dcterms:modified>
</cp:coreProperties>
</file>